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9" r:id="rId36"/>
    <p:sldId id="300" r:id="rId37"/>
    <p:sldId id="303" r:id="rId38"/>
    <p:sldId id="296" r:id="rId39"/>
    <p:sldId id="310" r:id="rId40"/>
    <p:sldId id="311" r:id="rId41"/>
    <p:sldId id="304" r:id="rId42"/>
    <p:sldId id="293" r:id="rId43"/>
    <p:sldId id="294" r:id="rId44"/>
    <p:sldId id="295" r:id="rId45"/>
    <p:sldId id="302" r:id="rId46"/>
    <p:sldId id="301" r:id="rId47"/>
    <p:sldId id="305" r:id="rId48"/>
    <p:sldId id="306" r:id="rId49"/>
    <p:sldId id="307" r:id="rId50"/>
    <p:sldId id="308" r:id="rId51"/>
    <p:sldId id="309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9" autoAdjust="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975C333-C374-4A70-A0B1-5F368F0AE2D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5569B0B-4848-4FEC-876B-658D646DC2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Pere Aquatic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2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514599"/>
            <a:ext cx="8407893" cy="3611879"/>
          </a:xfrm>
        </p:spPr>
        <p:txBody>
          <a:bodyPr/>
          <a:lstStyle/>
          <a:p>
            <a:r>
              <a:rPr lang="en-US" dirty="0" smtClean="0"/>
              <a:t>Aquatic Facility Evaluation</a:t>
            </a:r>
          </a:p>
          <a:p>
            <a:r>
              <a:rPr lang="en-US" dirty="0" smtClean="0"/>
              <a:t>List of major repairs/maintenance</a:t>
            </a:r>
          </a:p>
          <a:p>
            <a:r>
              <a:rPr lang="en-US" dirty="0" smtClean="0"/>
              <a:t>Annual Report</a:t>
            </a:r>
          </a:p>
          <a:p>
            <a:pPr lvl="1"/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Expense/Revenue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STATUS OF POOLS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660" y="1719263"/>
            <a:ext cx="3345679" cy="440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Aquatic Facility Evaluation completed in October 2014.</a:t>
            </a:r>
          </a:p>
          <a:p>
            <a:pPr lvl="1"/>
            <a:r>
              <a:rPr lang="en-US" dirty="0" smtClean="0"/>
              <a:t>Condition assessment of both pools</a:t>
            </a:r>
          </a:p>
          <a:p>
            <a:pPr lvl="1"/>
            <a:r>
              <a:rPr lang="en-US" dirty="0" smtClean="0"/>
              <a:t>Provided recommendations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Aquatic Facility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68" y="1719263"/>
            <a:ext cx="3984264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VFW Pool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Generalized costs for repairs.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$349,000 - $598,000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Facility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612" y="1719263"/>
            <a:ext cx="3173776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VFW Pool upgrade costs</a:t>
            </a:r>
          </a:p>
          <a:p>
            <a:pPr lvl="1"/>
            <a:r>
              <a:rPr lang="en-US" dirty="0" smtClean="0"/>
              <a:t>Detailed cost of repairs and improvements.</a:t>
            </a:r>
          </a:p>
          <a:p>
            <a:pPr lvl="1"/>
            <a:r>
              <a:rPr lang="en-US" dirty="0" smtClean="0"/>
              <a:t>$1 - $1.5 million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Facility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Legion Pool</a:t>
            </a:r>
          </a:p>
          <a:p>
            <a:pPr lvl="1"/>
            <a:r>
              <a:rPr lang="en-US" dirty="0" smtClean="0"/>
              <a:t>Generalized costs for repairs.</a:t>
            </a:r>
          </a:p>
          <a:p>
            <a:pPr lvl="2"/>
            <a:r>
              <a:rPr lang="en-US" dirty="0" smtClean="0"/>
              <a:t>$287,000 - $450,000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277" y="1719263"/>
            <a:ext cx="380044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Facility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Legion Pool upgrade costs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Detailed cost of repairs and improvements.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$1 - $1.4 million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736" y="1719263"/>
            <a:ext cx="333352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Facility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from Aquatic Facility Evaluation</a:t>
            </a:r>
          </a:p>
          <a:p>
            <a:pPr lvl="1"/>
            <a:r>
              <a:rPr lang="en-US" dirty="0" smtClean="0"/>
              <a:t>Did not provide one recommendation, but provided three options.</a:t>
            </a:r>
          </a:p>
          <a:p>
            <a:pPr lvl="2"/>
            <a:r>
              <a:rPr lang="en-US" dirty="0" smtClean="0"/>
              <a:t>Option 1 – Keep both pools and maintain status quo.  Looking at $500,000 - $600,000/pool to maintain status quo.</a:t>
            </a:r>
          </a:p>
          <a:p>
            <a:pPr lvl="2"/>
            <a:r>
              <a:rPr lang="en-US" dirty="0" smtClean="0"/>
              <a:t>Option 2 – Build two new facilities (Estimate of $4.5 million per facility)</a:t>
            </a:r>
          </a:p>
          <a:p>
            <a:pPr lvl="2"/>
            <a:r>
              <a:rPr lang="en-US" dirty="0" smtClean="0"/>
              <a:t>Option 3 – Build one Aquatic Facility and maintain one current pool.  ($4.5 million for new Aquatic Facility and $500,000-$600,000 for remodel)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Facility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362199"/>
            <a:ext cx="8407893" cy="3764279"/>
          </a:xfrm>
        </p:spPr>
        <p:txBody>
          <a:bodyPr>
            <a:normAutofit/>
          </a:bodyPr>
          <a:lstStyle/>
          <a:p>
            <a:r>
              <a:rPr lang="en-US" dirty="0" smtClean="0"/>
              <a:t>Maintenance Issues</a:t>
            </a:r>
          </a:p>
          <a:p>
            <a:pPr lvl="1"/>
            <a:r>
              <a:rPr lang="en-US" dirty="0" smtClean="0"/>
              <a:t>2016</a:t>
            </a:r>
          </a:p>
          <a:p>
            <a:pPr lvl="2"/>
            <a:r>
              <a:rPr lang="en-US" dirty="0" smtClean="0"/>
              <a:t>VFW - Broken water lateral underneath building. ($15,000)</a:t>
            </a:r>
          </a:p>
          <a:p>
            <a:pPr lvl="2"/>
            <a:r>
              <a:rPr lang="en-US" dirty="0" smtClean="0"/>
              <a:t>VFW – Broken piping in Wading Pool ($5,000 estimated)</a:t>
            </a:r>
          </a:p>
          <a:p>
            <a:pPr lvl="2"/>
            <a:r>
              <a:rPr lang="en-US" dirty="0" smtClean="0"/>
              <a:t>VFW and Legion Main Pool - basin caulking and patching ($9,500)</a:t>
            </a:r>
          </a:p>
          <a:p>
            <a:pPr lvl="2"/>
            <a:r>
              <a:rPr lang="en-US" dirty="0" smtClean="0"/>
              <a:t>VFW and Legion Pools – replaced sand in filters ($11,000)</a:t>
            </a:r>
          </a:p>
          <a:p>
            <a:pPr lvl="2"/>
            <a:r>
              <a:rPr lang="en-US" dirty="0" smtClean="0"/>
              <a:t>VFW and Legion (Current issue)(Diving Boards $15,000-$30,000)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Major Repairs and Maintenance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50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/>
          <a:lstStyle/>
          <a:p>
            <a:r>
              <a:rPr lang="en-US" dirty="0" smtClean="0"/>
              <a:t>Maintenance Issues</a:t>
            </a:r>
          </a:p>
          <a:p>
            <a:pPr lvl="1"/>
            <a:r>
              <a:rPr lang="en-US" dirty="0" smtClean="0"/>
              <a:t>2015</a:t>
            </a:r>
          </a:p>
          <a:p>
            <a:pPr lvl="2"/>
            <a:r>
              <a:rPr lang="en-US" dirty="0" smtClean="0"/>
              <a:t>Legion – Dolphin replacement ($2,300)</a:t>
            </a:r>
          </a:p>
          <a:p>
            <a:pPr lvl="2"/>
            <a:r>
              <a:rPr lang="en-US" dirty="0" smtClean="0"/>
              <a:t>VFW – Roof repair ($1,860)</a:t>
            </a:r>
          </a:p>
          <a:p>
            <a:pPr lvl="2"/>
            <a:r>
              <a:rPr lang="en-US" dirty="0" smtClean="0"/>
              <a:t>Legion – Water storage tank ($3,300)</a:t>
            </a:r>
          </a:p>
          <a:p>
            <a:pPr lvl="2"/>
            <a:r>
              <a:rPr lang="en-US" dirty="0" smtClean="0"/>
              <a:t>Legion – Wading Pool repair (Time and materials)</a:t>
            </a:r>
          </a:p>
          <a:p>
            <a:pPr lvl="2"/>
            <a:r>
              <a:rPr lang="en-US" dirty="0" smtClean="0"/>
              <a:t>Legion/VFW </a:t>
            </a:r>
            <a:r>
              <a:rPr lang="en-US" smtClean="0"/>
              <a:t>– Replace Lifeguard Chairs (10,975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Major Repairs and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/>
          <a:lstStyle/>
          <a:p>
            <a:r>
              <a:rPr lang="en-US" dirty="0" smtClean="0"/>
              <a:t>Maintenance Issues</a:t>
            </a:r>
          </a:p>
          <a:p>
            <a:pPr lvl="1">
              <a:buFontTx/>
              <a:buChar char="-"/>
            </a:pPr>
            <a:r>
              <a:rPr lang="en-US" dirty="0" smtClean="0"/>
              <a:t>2014</a:t>
            </a:r>
          </a:p>
          <a:p>
            <a:pPr lvl="2"/>
            <a:r>
              <a:rPr lang="en-US" dirty="0" smtClean="0"/>
              <a:t>VFW/Legion – Fencing repair ($1,392)</a:t>
            </a:r>
          </a:p>
          <a:p>
            <a:pPr lvl="1"/>
            <a:r>
              <a:rPr lang="en-US" dirty="0"/>
              <a:t>2013 </a:t>
            </a:r>
          </a:p>
          <a:p>
            <a:pPr lvl="2"/>
            <a:r>
              <a:rPr lang="en-US" dirty="0"/>
              <a:t>Legion Pool – Wading Pool repair ($15,000)</a:t>
            </a:r>
          </a:p>
          <a:p>
            <a:pPr lvl="1"/>
            <a:r>
              <a:rPr lang="en-US" dirty="0" smtClean="0"/>
              <a:t>2012</a:t>
            </a:r>
          </a:p>
          <a:p>
            <a:pPr lvl="2"/>
            <a:r>
              <a:rPr lang="en-US" dirty="0" smtClean="0"/>
              <a:t>ADA Audit identifies various concerns with building and routes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Major Repairs and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direction does the City want to go to address the aging pools it currently owns and operates?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Question: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514599"/>
            <a:ext cx="8407893" cy="3611879"/>
          </a:xfrm>
        </p:spPr>
        <p:txBody>
          <a:bodyPr/>
          <a:lstStyle/>
          <a:p>
            <a:r>
              <a:rPr lang="en-US" dirty="0" smtClean="0"/>
              <a:t>Attendance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Expense/Revenue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 Pere Aquatic Annual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6624935"/>
              </p:ext>
            </p:extLst>
          </p:nvPr>
        </p:nvGraphicFramePr>
        <p:xfrm>
          <a:off x="457200" y="2438400"/>
          <a:ext cx="8305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17,643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VFW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11,811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12,235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mkosobucki\AppData\Local\Microsoft\Windows\INetCache\IE\1X05BTNY\Swimmin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4114800"/>
            <a:ext cx="1854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 Pere Pool Attendance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0021732"/>
              </p:ext>
            </p:extLst>
          </p:nvPr>
        </p:nvGraphicFramePr>
        <p:xfrm>
          <a:off x="457200" y="2514600"/>
          <a:ext cx="8153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Legion/VFW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mkosobucki\AppData\Local\Microsoft\Windows\INetCache\IE\HS0XXG5E\A_Colorful_Cartoon_Boy_Swimming_Royalty_Free_Clipart_Picture_100805-183963-38705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4495800"/>
            <a:ext cx="1500000" cy="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 Pere Swim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Pere Aquatic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Expense – Operating/Capital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8617407"/>
              </p:ext>
            </p:extLst>
          </p:nvPr>
        </p:nvGraphicFramePr>
        <p:xfrm>
          <a:off x="457200" y="2438400"/>
          <a:ext cx="40401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2"/>
                <a:gridCol w="2020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$241,353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$267,681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$241,239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$255,990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$241,563</a:t>
                      </a:r>
                      <a:r>
                        <a:rPr lang="en-US" baseline="0" dirty="0" smtClean="0"/>
                        <a:t> (YTD)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Revenues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07619451"/>
              </p:ext>
            </p:extLst>
          </p:nvPr>
        </p:nvGraphicFramePr>
        <p:xfrm>
          <a:off x="4645025" y="2438400"/>
          <a:ext cx="40417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9"/>
                <a:gridCol w="2020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$102,843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$88,622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$87,998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$99,060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$106,098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Pere Aquatic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590799"/>
            <a:ext cx="8407893" cy="3535679"/>
          </a:xfrm>
        </p:spPr>
        <p:txBody>
          <a:bodyPr/>
          <a:lstStyle/>
          <a:p>
            <a:r>
              <a:rPr lang="en-US" dirty="0" smtClean="0"/>
              <a:t>Neenah</a:t>
            </a:r>
          </a:p>
          <a:p>
            <a:r>
              <a:rPr lang="en-US" dirty="0" smtClean="0"/>
              <a:t>Appleton</a:t>
            </a:r>
          </a:p>
          <a:p>
            <a:r>
              <a:rPr lang="en-US" dirty="0" smtClean="0"/>
              <a:t>Sparta</a:t>
            </a:r>
          </a:p>
          <a:p>
            <a:r>
              <a:rPr lang="en-US" dirty="0" smtClean="0"/>
              <a:t>Onalaska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Pools/Aquatics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Population – 25,855</a:t>
            </a:r>
          </a:p>
          <a:p>
            <a:r>
              <a:rPr lang="en-US" dirty="0" smtClean="0"/>
              <a:t>One Pool</a:t>
            </a:r>
          </a:p>
          <a:p>
            <a:r>
              <a:rPr lang="en-US" dirty="0" smtClean="0"/>
              <a:t>Pool Information</a:t>
            </a:r>
          </a:p>
          <a:p>
            <a:pPr lvl="1"/>
            <a:r>
              <a:rPr lang="en-US" dirty="0" smtClean="0"/>
              <a:t>Opened in 1997</a:t>
            </a:r>
          </a:p>
          <a:p>
            <a:pPr lvl="1"/>
            <a:r>
              <a:rPr lang="en-US" dirty="0" smtClean="0"/>
              <a:t>271,390 gallons</a:t>
            </a:r>
          </a:p>
          <a:p>
            <a:pPr lvl="1"/>
            <a:r>
              <a:rPr lang="en-US" dirty="0" smtClean="0"/>
              <a:t>Bather Capacity 699</a:t>
            </a:r>
          </a:p>
          <a:p>
            <a:pPr lvl="1"/>
            <a:r>
              <a:rPr lang="en-US" dirty="0" smtClean="0"/>
              <a:t>Zero depth entry</a:t>
            </a:r>
          </a:p>
          <a:p>
            <a:pPr lvl="1"/>
            <a:r>
              <a:rPr lang="en-US" dirty="0" smtClean="0"/>
              <a:t>Lap lanes</a:t>
            </a:r>
          </a:p>
          <a:p>
            <a:pPr lvl="1"/>
            <a:r>
              <a:rPr lang="en-US" dirty="0" smtClean="0"/>
              <a:t>22 </a:t>
            </a:r>
            <a:r>
              <a:rPr lang="en-US" dirty="0" err="1" smtClean="0"/>
              <a:t>ft</a:t>
            </a:r>
            <a:r>
              <a:rPr lang="en-US" dirty="0" smtClean="0"/>
              <a:t> drop slide</a:t>
            </a:r>
          </a:p>
          <a:p>
            <a:pPr lvl="1"/>
            <a:r>
              <a:rPr lang="en-US" dirty="0" smtClean="0"/>
              <a:t>146 </a:t>
            </a:r>
            <a:r>
              <a:rPr lang="en-US" dirty="0" err="1" smtClean="0"/>
              <a:t>ft</a:t>
            </a:r>
            <a:r>
              <a:rPr lang="en-US" dirty="0" smtClean="0"/>
              <a:t> flume water slide</a:t>
            </a:r>
          </a:p>
          <a:p>
            <a:pPr lvl="1"/>
            <a:r>
              <a:rPr lang="en-US" dirty="0" smtClean="0"/>
              <a:t>Water play features</a:t>
            </a:r>
          </a:p>
          <a:p>
            <a:pPr lvl="1"/>
            <a:r>
              <a:rPr lang="en-US" dirty="0" smtClean="0"/>
              <a:t>Concession</a:t>
            </a:r>
          </a:p>
          <a:p>
            <a:pPr lvl="1"/>
            <a:r>
              <a:rPr lang="en-US" dirty="0" smtClean="0"/>
              <a:t>Tot sand play area</a:t>
            </a:r>
          </a:p>
          <a:p>
            <a:pPr lvl="1"/>
            <a:r>
              <a:rPr lang="en-US" dirty="0" smtClean="0"/>
              <a:t>Grass area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2642"/>
            <a:ext cx="4041775" cy="26392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Neenah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8000688"/>
              </p:ext>
            </p:extLst>
          </p:nvPr>
        </p:nvGraphicFramePr>
        <p:xfrm>
          <a:off x="457200" y="2438400"/>
          <a:ext cx="40401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2"/>
                <a:gridCol w="2020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$239,360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$241,191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$221,528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Revenues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75809711"/>
              </p:ext>
            </p:extLst>
          </p:nvPr>
        </p:nvGraphicFramePr>
        <p:xfrm>
          <a:off x="4645025" y="2438400"/>
          <a:ext cx="40417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9"/>
                <a:gridCol w="2020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$212,290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$206,437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$175,757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Neenah Pool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7668" y="4077419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Attendance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84380"/>
              </p:ext>
            </p:extLst>
          </p:nvPr>
        </p:nvGraphicFramePr>
        <p:xfrm>
          <a:off x="1993900" y="4615436"/>
          <a:ext cx="508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56,325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49,371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49,973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53,099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 – 9,500</a:t>
            </a:r>
          </a:p>
          <a:p>
            <a:r>
              <a:rPr lang="en-US" dirty="0" smtClean="0"/>
              <a:t>One pool</a:t>
            </a:r>
          </a:p>
          <a:p>
            <a:r>
              <a:rPr lang="en-US" dirty="0" smtClean="0"/>
              <a:t>Pool Information</a:t>
            </a:r>
          </a:p>
          <a:p>
            <a:pPr lvl="1"/>
            <a:r>
              <a:rPr lang="en-US" dirty="0" smtClean="0"/>
              <a:t>Renovated in 2014</a:t>
            </a:r>
          </a:p>
          <a:p>
            <a:pPr lvl="1"/>
            <a:r>
              <a:rPr lang="en-US" dirty="0" smtClean="0"/>
              <a:t>435,000 gallons</a:t>
            </a:r>
          </a:p>
          <a:p>
            <a:pPr lvl="1"/>
            <a:r>
              <a:rPr lang="en-US" dirty="0" smtClean="0"/>
              <a:t>Zero depth entry</a:t>
            </a:r>
          </a:p>
          <a:p>
            <a:pPr lvl="1"/>
            <a:r>
              <a:rPr lang="en-US" dirty="0" smtClean="0"/>
              <a:t>Lap lanes</a:t>
            </a:r>
          </a:p>
          <a:p>
            <a:pPr lvl="1"/>
            <a:r>
              <a:rPr lang="en-US" dirty="0" smtClean="0"/>
              <a:t>Lazy River</a:t>
            </a:r>
          </a:p>
          <a:p>
            <a:pPr lvl="1"/>
            <a:r>
              <a:rPr lang="en-US" dirty="0" smtClean="0"/>
              <a:t>290 </a:t>
            </a:r>
            <a:r>
              <a:rPr lang="en-US" dirty="0" err="1" smtClean="0"/>
              <a:t>ft</a:t>
            </a:r>
            <a:r>
              <a:rPr lang="en-US" dirty="0" smtClean="0"/>
              <a:t> Water slide</a:t>
            </a:r>
          </a:p>
          <a:p>
            <a:pPr lvl="1"/>
            <a:r>
              <a:rPr lang="en-US" dirty="0" smtClean="0"/>
              <a:t>Concessions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17216"/>
            <a:ext cx="4038600" cy="18109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441670"/>
              </p:ext>
            </p:extLst>
          </p:nvPr>
        </p:nvGraphicFramePr>
        <p:xfrm>
          <a:off x="457200" y="2438400"/>
          <a:ext cx="40401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2"/>
                <a:gridCol w="2020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$139,269 </a:t>
                      </a:r>
                      <a:r>
                        <a:rPr lang="en-US" dirty="0" err="1" smtClean="0"/>
                        <a:t>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$171,469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$151,305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Revenues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82870354"/>
              </p:ext>
            </p:extLst>
          </p:nvPr>
        </p:nvGraphicFramePr>
        <p:xfrm>
          <a:off x="4645025" y="2438400"/>
          <a:ext cx="40417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9"/>
                <a:gridCol w="2020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$157,000 </a:t>
                      </a:r>
                      <a:r>
                        <a:rPr lang="en-US" dirty="0" err="1" smtClean="0"/>
                        <a:t>est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$169,850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$68,996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11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Attendance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89369"/>
              </p:ext>
            </p:extLst>
          </p:nvPr>
        </p:nvGraphicFramePr>
        <p:xfrm>
          <a:off x="1752600" y="4800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13,000 (</a:t>
                      </a:r>
                      <a:r>
                        <a:rPr lang="en-US" dirty="0" err="1" smtClean="0"/>
                        <a:t>est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23,914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/>
          <a:lstStyle/>
          <a:p>
            <a:r>
              <a:rPr lang="en-US" dirty="0" smtClean="0"/>
              <a:t>Summary/Background of issue</a:t>
            </a:r>
          </a:p>
          <a:p>
            <a:r>
              <a:rPr lang="en-US" dirty="0" smtClean="0"/>
              <a:t>Current Pools and condition</a:t>
            </a:r>
          </a:p>
          <a:p>
            <a:r>
              <a:rPr lang="en-US" dirty="0" smtClean="0"/>
              <a:t>Other Pools/Aquatics </a:t>
            </a:r>
          </a:p>
          <a:p>
            <a:r>
              <a:rPr lang="en-US" dirty="0" smtClean="0"/>
              <a:t>Options</a:t>
            </a:r>
          </a:p>
          <a:p>
            <a:r>
              <a:rPr lang="en-US" dirty="0" smtClean="0"/>
              <a:t>Question and Answer period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– 72,623</a:t>
            </a:r>
          </a:p>
          <a:p>
            <a:r>
              <a:rPr lang="en-US" dirty="0" smtClean="0"/>
              <a:t>Two pools (</a:t>
            </a:r>
            <a:r>
              <a:rPr lang="en-US" dirty="0" err="1" smtClean="0"/>
              <a:t>Erb</a:t>
            </a:r>
            <a:r>
              <a:rPr lang="en-US" dirty="0" smtClean="0"/>
              <a:t> and Mead)</a:t>
            </a:r>
          </a:p>
          <a:p>
            <a:r>
              <a:rPr lang="en-US" dirty="0" smtClean="0"/>
              <a:t>Mead Pool – constructed in 1993</a:t>
            </a:r>
          </a:p>
          <a:p>
            <a:r>
              <a:rPr lang="en-US" dirty="0" err="1" smtClean="0"/>
              <a:t>Erb</a:t>
            </a:r>
            <a:r>
              <a:rPr lang="en-US" dirty="0" smtClean="0"/>
              <a:t> Pool – Renovated in 2016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Constructed in 1993</a:t>
            </a:r>
          </a:p>
          <a:p>
            <a:r>
              <a:rPr lang="en-US" dirty="0" smtClean="0"/>
              <a:t>346,133 gallons</a:t>
            </a:r>
          </a:p>
          <a:p>
            <a:r>
              <a:rPr lang="en-US" dirty="0" smtClean="0"/>
              <a:t>Zero depth entry</a:t>
            </a:r>
          </a:p>
          <a:p>
            <a:r>
              <a:rPr lang="en-US" dirty="0" smtClean="0"/>
              <a:t>Lap lanes</a:t>
            </a:r>
          </a:p>
          <a:p>
            <a:r>
              <a:rPr lang="en-US" dirty="0" smtClean="0"/>
              <a:t>159 </a:t>
            </a:r>
            <a:r>
              <a:rPr lang="en-US" dirty="0" err="1" smtClean="0"/>
              <a:t>ft</a:t>
            </a:r>
            <a:r>
              <a:rPr lang="en-US" dirty="0" smtClean="0"/>
              <a:t> Water slide</a:t>
            </a:r>
          </a:p>
          <a:p>
            <a:r>
              <a:rPr lang="en-US" dirty="0" smtClean="0"/>
              <a:t>Diving boards</a:t>
            </a:r>
          </a:p>
          <a:p>
            <a:r>
              <a:rPr lang="en-US" dirty="0" smtClean="0"/>
              <a:t>Play features</a:t>
            </a:r>
          </a:p>
          <a:p>
            <a:r>
              <a:rPr lang="en-US" dirty="0" smtClean="0"/>
              <a:t>Sand play area</a:t>
            </a:r>
          </a:p>
          <a:p>
            <a:r>
              <a:rPr lang="en-US" dirty="0" smtClean="0"/>
              <a:t>Concessions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409796"/>
            <a:ext cx="4035829" cy="3025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Appleton – Mead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2847673"/>
              </p:ext>
            </p:extLst>
          </p:nvPr>
        </p:nvGraphicFramePr>
        <p:xfrm>
          <a:off x="457200" y="2438400"/>
          <a:ext cx="40401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2"/>
                <a:gridCol w="2020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$167,380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$154,925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Revenue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68194059"/>
              </p:ext>
            </p:extLst>
          </p:nvPr>
        </p:nvGraphicFramePr>
        <p:xfrm>
          <a:off x="4645025" y="2438400"/>
          <a:ext cx="40417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9"/>
                <a:gridCol w="2020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$126,679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$113,490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Appleton – Mead Pool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4038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Attendance</a:t>
            </a:r>
            <a:endParaRPr lang="en-US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48141"/>
              </p:ext>
            </p:extLst>
          </p:nvPr>
        </p:nvGraphicFramePr>
        <p:xfrm>
          <a:off x="1676400" y="4648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52,510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49,896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44,713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Constructed in 1977</a:t>
            </a:r>
          </a:p>
          <a:p>
            <a:r>
              <a:rPr lang="en-US" dirty="0" smtClean="0"/>
              <a:t>520,000 gallons main pool</a:t>
            </a:r>
          </a:p>
          <a:p>
            <a:r>
              <a:rPr lang="en-US" dirty="0" smtClean="0"/>
              <a:t>49,950 gallons for training and wading pools</a:t>
            </a:r>
          </a:p>
          <a:p>
            <a:r>
              <a:rPr lang="en-US" dirty="0" smtClean="0"/>
              <a:t>Diving boards</a:t>
            </a:r>
          </a:p>
          <a:p>
            <a:r>
              <a:rPr lang="en-US" dirty="0" smtClean="0"/>
              <a:t>Lap lanes</a:t>
            </a:r>
          </a:p>
          <a:p>
            <a:r>
              <a:rPr lang="en-US" dirty="0" smtClean="0"/>
              <a:t>Wading pool</a:t>
            </a:r>
          </a:p>
          <a:p>
            <a:r>
              <a:rPr lang="en-US" dirty="0" smtClean="0"/>
              <a:t>Training pool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409796"/>
            <a:ext cx="4035829" cy="30258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Appleton – </a:t>
            </a:r>
            <a:r>
              <a:rPr lang="en-US" dirty="0" err="1" smtClean="0"/>
              <a:t>Erb</a:t>
            </a:r>
            <a:r>
              <a:rPr lang="en-US" dirty="0" smtClean="0"/>
              <a:t>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Expenses	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0408447"/>
              </p:ext>
            </p:extLst>
          </p:nvPr>
        </p:nvGraphicFramePr>
        <p:xfrm>
          <a:off x="457200" y="2438400"/>
          <a:ext cx="40401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2"/>
                <a:gridCol w="2020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$144,955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$136,947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Revenues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49375721"/>
              </p:ext>
            </p:extLst>
          </p:nvPr>
        </p:nvGraphicFramePr>
        <p:xfrm>
          <a:off x="4645025" y="2438400"/>
          <a:ext cx="40417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9"/>
                <a:gridCol w="2020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$67,634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$63,403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Appleton – </a:t>
            </a:r>
            <a:r>
              <a:rPr lang="en-US" dirty="0" err="1" smtClean="0"/>
              <a:t>Erb</a:t>
            </a:r>
            <a:r>
              <a:rPr lang="en-US" dirty="0" smtClean="0"/>
              <a:t> Pool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810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Attendance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86744"/>
              </p:ext>
            </p:extLst>
          </p:nvPr>
        </p:nvGraphicFramePr>
        <p:xfrm>
          <a:off x="1600200" y="4419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24,111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19,628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20,247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Constructed in 2005</a:t>
            </a:r>
          </a:p>
          <a:p>
            <a:r>
              <a:rPr lang="en-US" dirty="0" smtClean="0"/>
              <a:t>Population – 17,736</a:t>
            </a:r>
          </a:p>
          <a:p>
            <a:r>
              <a:rPr lang="en-US" dirty="0" smtClean="0"/>
              <a:t>One pool</a:t>
            </a:r>
          </a:p>
          <a:p>
            <a:r>
              <a:rPr lang="en-US" dirty="0" smtClean="0"/>
              <a:t>270,000 gallons</a:t>
            </a:r>
          </a:p>
          <a:p>
            <a:r>
              <a:rPr lang="en-US" dirty="0" smtClean="0"/>
              <a:t>Zero depth entry</a:t>
            </a:r>
          </a:p>
          <a:p>
            <a:r>
              <a:rPr lang="en-US" dirty="0" smtClean="0"/>
              <a:t>Drop Slide</a:t>
            </a:r>
          </a:p>
          <a:p>
            <a:r>
              <a:rPr lang="en-US" dirty="0" smtClean="0"/>
              <a:t>Run out slides</a:t>
            </a:r>
          </a:p>
          <a:p>
            <a:r>
              <a:rPr lang="en-US" dirty="0" smtClean="0"/>
              <a:t>Lap lanes</a:t>
            </a:r>
          </a:p>
          <a:p>
            <a:r>
              <a:rPr lang="en-US" dirty="0" smtClean="0"/>
              <a:t>Diving board</a:t>
            </a:r>
          </a:p>
          <a:p>
            <a:r>
              <a:rPr lang="en-US" dirty="0" smtClean="0"/>
              <a:t>Concessions </a:t>
            </a:r>
          </a:p>
          <a:p>
            <a:r>
              <a:rPr lang="en-US" dirty="0" smtClean="0"/>
              <a:t>Sand play area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177"/>
            <a:ext cx="4038600" cy="31210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Expenses	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6007084"/>
              </p:ext>
            </p:extLst>
          </p:nvPr>
        </p:nvGraphicFramePr>
        <p:xfrm>
          <a:off x="457200" y="2438400"/>
          <a:ext cx="404018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2"/>
                <a:gridCol w="20200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$169,000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Revenues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95270460"/>
              </p:ext>
            </p:extLst>
          </p:nvPr>
        </p:nvGraphicFramePr>
        <p:xfrm>
          <a:off x="4645025" y="2438400"/>
          <a:ext cx="404177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9"/>
                <a:gridCol w="2020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Revenues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$143,000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Onalaska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03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Attendance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34749"/>
              </p:ext>
            </p:extLst>
          </p:nvPr>
        </p:nvGraphicFramePr>
        <p:xfrm>
          <a:off x="1600200" y="4648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22,438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18,763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18,152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1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/>
          <a:lstStyle/>
          <a:p>
            <a:r>
              <a:rPr lang="en-US" dirty="0" smtClean="0"/>
              <a:t>Attendance </a:t>
            </a:r>
            <a:r>
              <a:rPr lang="en-US" dirty="0" smtClean="0"/>
              <a:t>Comparison</a:t>
            </a:r>
          </a:p>
          <a:p>
            <a:r>
              <a:rPr lang="en-US" dirty="0" smtClean="0"/>
              <a:t>Budget Comparison</a:t>
            </a:r>
            <a:endParaRPr lang="en-US" dirty="0" smtClean="0"/>
          </a:p>
          <a:p>
            <a:r>
              <a:rPr lang="en-US" dirty="0" smtClean="0"/>
              <a:t>Location map of pool/aquatic centers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Misc</a:t>
            </a:r>
            <a:r>
              <a:rPr lang="en-US" dirty="0" smtClean="0"/>
              <a:t> Background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	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7178988"/>
              </p:ext>
            </p:extLst>
          </p:nvPr>
        </p:nvGraphicFramePr>
        <p:xfrm>
          <a:off x="457200" y="2438400"/>
          <a:ext cx="404018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7541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Attendance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 Pere –Legion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13,053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</a:t>
                      </a:r>
                      <a:r>
                        <a:rPr lang="en-US" baseline="0" dirty="0" smtClean="0"/>
                        <a:t> Pere-VFW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10,520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Sparta (Box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Neenah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44,759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Appleton-Mead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48,124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Appleton-</a:t>
                      </a:r>
                      <a:r>
                        <a:rPr lang="en-US" baseline="0" dirty="0" err="1" smtClean="0"/>
                        <a:t>Erb</a:t>
                      </a:r>
                      <a:r>
                        <a:rPr lang="en-US" baseline="0" dirty="0" smtClean="0"/>
                        <a:t> (Box)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Onalaska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16,397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375044"/>
              </p:ext>
            </p:extLst>
          </p:nvPr>
        </p:nvGraphicFramePr>
        <p:xfrm>
          <a:off x="4645025" y="2438400"/>
          <a:ext cx="404177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77"/>
                <a:gridCol w="1752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Attendance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 Pere-Legion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12,031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 Pere-VFW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12,463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Sparta (AC)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23,914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Neenah (AC)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49,973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</a:t>
                      </a:r>
                      <a:r>
                        <a:rPr lang="en-US" baseline="0" dirty="0" smtClean="0"/>
                        <a:t>-Mead (AC)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49,896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Appleton-</a:t>
                      </a:r>
                      <a:r>
                        <a:rPr lang="en-US" dirty="0" err="1" smtClean="0"/>
                        <a:t>Erb</a:t>
                      </a:r>
                      <a:r>
                        <a:rPr lang="en-US" dirty="0" smtClean="0"/>
                        <a:t> (Box)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19,628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Onalaska (AC)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18,132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077200" cy="639762"/>
          </a:xfrm>
        </p:spPr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Comparison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5423340"/>
              </p:ext>
            </p:extLst>
          </p:nvPr>
        </p:nvGraphicFramePr>
        <p:xfrm>
          <a:off x="457200" y="2438400"/>
          <a:ext cx="8077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600200"/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 Pere - Legion/VFW</a:t>
                      </a:r>
                    </a:p>
                    <a:p>
                      <a:r>
                        <a:rPr lang="en-US" dirty="0" smtClean="0"/>
                        <a:t>(Box)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$255,990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$99,060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($156,930)</a:t>
                      </a:r>
                    </a:p>
                    <a:p>
                      <a:r>
                        <a:rPr lang="en-US" dirty="0" smtClean="0"/>
                        <a:t>($78,469/pool)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Sparta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$171,469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$169,850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($1,619)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Neenah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$241,191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$206,437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($34,754)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 – Mead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$167,380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$126,679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($40,701)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baseline="0" dirty="0" err="1" smtClean="0"/>
                        <a:t>Erb</a:t>
                      </a:r>
                      <a:r>
                        <a:rPr lang="en-US" baseline="0" dirty="0" smtClean="0"/>
                        <a:t> (Box)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$144,955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$67,634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($77,321)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7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/>
          <a:lstStyle/>
          <a:p>
            <a:r>
              <a:rPr lang="en-US" dirty="0" smtClean="0"/>
              <a:t>City owns and operates two outdoor pools</a:t>
            </a:r>
          </a:p>
          <a:p>
            <a:pPr lvl="1"/>
            <a:r>
              <a:rPr lang="en-US" dirty="0" smtClean="0"/>
              <a:t>VFW Pool</a:t>
            </a:r>
          </a:p>
          <a:p>
            <a:pPr lvl="2"/>
            <a:r>
              <a:rPr lang="en-US" dirty="0" smtClean="0"/>
              <a:t>Located on the west side at 730 Grant Street</a:t>
            </a:r>
          </a:p>
          <a:p>
            <a:pPr lvl="1"/>
            <a:r>
              <a:rPr lang="en-US" dirty="0" smtClean="0"/>
              <a:t>Legion Pool</a:t>
            </a:r>
          </a:p>
          <a:p>
            <a:pPr lvl="2"/>
            <a:r>
              <a:rPr lang="en-US" dirty="0" smtClean="0"/>
              <a:t>Located on the east side at 1212 Charles Street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153400" cy="639762"/>
          </a:xfrm>
        </p:spPr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2643588"/>
              </p:ext>
            </p:extLst>
          </p:nvPr>
        </p:nvGraphicFramePr>
        <p:xfrm>
          <a:off x="457200" y="2438400"/>
          <a:ext cx="8153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18478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 Pere</a:t>
                      </a:r>
                      <a:r>
                        <a:rPr lang="en-US" baseline="0" dirty="0" smtClean="0"/>
                        <a:t> – Legion/VFW</a:t>
                      </a:r>
                    </a:p>
                    <a:p>
                      <a:r>
                        <a:rPr lang="en-US" baseline="0" dirty="0" smtClean="0"/>
                        <a:t>(Box)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$241,239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$87,997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($153,242)</a:t>
                      </a:r>
                    </a:p>
                    <a:p>
                      <a:r>
                        <a:rPr lang="en-US" dirty="0" smtClean="0"/>
                        <a:t>($76,621/pool)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Sparta (Box)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$151,305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$68,996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($82,309)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Neenah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$221,528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$175,757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($45,771)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 – Mead (AC)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$154,925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$113,490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($41,435)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Appleton – </a:t>
                      </a:r>
                      <a:r>
                        <a:rPr lang="en-US" dirty="0" err="1" smtClean="0"/>
                        <a:t>Erb</a:t>
                      </a:r>
                      <a:r>
                        <a:rPr lang="en-US" dirty="0" smtClean="0"/>
                        <a:t> (Box)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$136,947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$63,403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($73,544)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9" y="1726720"/>
            <a:ext cx="7115879" cy="47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514599"/>
            <a:ext cx="8407893" cy="3611879"/>
          </a:xfrm>
        </p:spPr>
        <p:txBody>
          <a:bodyPr/>
          <a:lstStyle/>
          <a:p>
            <a:r>
              <a:rPr lang="en-US" dirty="0" smtClean="0"/>
              <a:t>Keep both pools and renovate facilities “as is”.</a:t>
            </a:r>
          </a:p>
          <a:p>
            <a:r>
              <a:rPr lang="en-US" dirty="0" smtClean="0"/>
              <a:t>Keep both pools and improve them to an aquatic center status.</a:t>
            </a:r>
          </a:p>
          <a:p>
            <a:r>
              <a:rPr lang="en-US" dirty="0" smtClean="0"/>
              <a:t>Eliminate both pools and replace with one aquatic center.</a:t>
            </a:r>
          </a:p>
          <a:p>
            <a:r>
              <a:rPr lang="en-US" dirty="0" smtClean="0"/>
              <a:t>Eliminate both pools, build one aquatic center and one splash pad.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83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Keeps status quo</a:t>
            </a:r>
          </a:p>
          <a:p>
            <a:r>
              <a:rPr lang="en-US" dirty="0" smtClean="0"/>
              <a:t>Likely the lowest cost of all options</a:t>
            </a:r>
          </a:p>
          <a:p>
            <a:r>
              <a:rPr lang="en-US" dirty="0" smtClean="0"/>
              <a:t>Keeps “convenience” of pool facility on both sides of the river.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Facilities will not gain an “attraction”.</a:t>
            </a:r>
          </a:p>
          <a:p>
            <a:r>
              <a:rPr lang="en-US" dirty="0" smtClean="0"/>
              <a:t>Life expectancy can not be accurately predicted.</a:t>
            </a:r>
          </a:p>
          <a:p>
            <a:r>
              <a:rPr lang="en-US" dirty="0" smtClean="0"/>
              <a:t>High subsidy from City.</a:t>
            </a:r>
          </a:p>
          <a:p>
            <a:r>
              <a:rPr lang="en-US" dirty="0" smtClean="0"/>
              <a:t>Likely to experience issues related to age of facility.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 – Keep both pools and renovate facilities “as is”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3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514599"/>
            <a:ext cx="8407893" cy="3611879"/>
          </a:xfrm>
        </p:spPr>
        <p:txBody>
          <a:bodyPr/>
          <a:lstStyle/>
          <a:p>
            <a:r>
              <a:rPr lang="en-US" dirty="0" smtClean="0"/>
              <a:t>Projected cost would be $1 million.</a:t>
            </a:r>
          </a:p>
          <a:p>
            <a:r>
              <a:rPr lang="en-US" dirty="0" smtClean="0"/>
              <a:t>Projected attendance of both pools – 29,000</a:t>
            </a:r>
          </a:p>
          <a:p>
            <a:r>
              <a:rPr lang="en-US" dirty="0" smtClean="0"/>
              <a:t>Projected Budget</a:t>
            </a:r>
          </a:p>
          <a:p>
            <a:pPr lvl="1"/>
            <a:r>
              <a:rPr lang="en-US" dirty="0" smtClean="0"/>
              <a:t>Expense $250,000</a:t>
            </a:r>
          </a:p>
          <a:p>
            <a:pPr lvl="1"/>
            <a:r>
              <a:rPr lang="en-US" dirty="0" smtClean="0"/>
              <a:t>Revenue $100,000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1 – Keep both pools and renovate facilities “as is”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40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Maintains pools on each side of river.</a:t>
            </a:r>
          </a:p>
          <a:p>
            <a:r>
              <a:rPr lang="en-US" dirty="0" smtClean="0"/>
              <a:t>Upgrades to the pool facilities become an “attraction”.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Cost</a:t>
            </a:r>
          </a:p>
          <a:p>
            <a:r>
              <a:rPr lang="en-US" dirty="0" smtClean="0"/>
              <a:t>Subsidy from City would be expected to be high.</a:t>
            </a:r>
          </a:p>
          <a:p>
            <a:r>
              <a:rPr lang="en-US" dirty="0" smtClean="0"/>
              <a:t>Will be tough to predict revenue and attendance as they will be competing for the same target audience.</a:t>
            </a:r>
          </a:p>
          <a:p>
            <a:r>
              <a:rPr lang="en-US" dirty="0" smtClean="0"/>
              <a:t>Building improvements are limited, especially in “functionality”.</a:t>
            </a:r>
          </a:p>
          <a:p>
            <a:r>
              <a:rPr lang="en-US" dirty="0" smtClean="0"/>
              <a:t>Life expectancy of building and pool are questionable, as it will depend on the level/complexity of improvements.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 – Keep both pools and improve them to aquatic center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83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>
            <a:normAutofit/>
          </a:bodyPr>
          <a:lstStyle/>
          <a:p>
            <a:r>
              <a:rPr lang="en-US" dirty="0"/>
              <a:t>Projected cost would be $2-$3 million.</a:t>
            </a:r>
          </a:p>
          <a:p>
            <a:r>
              <a:rPr lang="en-US" dirty="0"/>
              <a:t>Projected attendance for both pools – </a:t>
            </a:r>
            <a:r>
              <a:rPr lang="en-US" dirty="0" smtClean="0"/>
              <a:t>55,000.</a:t>
            </a:r>
          </a:p>
          <a:p>
            <a:pPr lvl="1"/>
            <a:r>
              <a:rPr lang="en-US" dirty="0" smtClean="0"/>
              <a:t>Basis (assumes we would have slightly greater attendance than Neenah’s one aquatic center).</a:t>
            </a:r>
            <a:endParaRPr lang="en-US" dirty="0"/>
          </a:p>
          <a:p>
            <a:r>
              <a:rPr lang="en-US" dirty="0" smtClean="0"/>
              <a:t>Projected Budget </a:t>
            </a:r>
          </a:p>
          <a:p>
            <a:pPr lvl="1"/>
            <a:r>
              <a:rPr lang="en-US" dirty="0" smtClean="0"/>
              <a:t>Expense $400,000</a:t>
            </a:r>
          </a:p>
          <a:p>
            <a:pPr lvl="1"/>
            <a:r>
              <a:rPr lang="en-US" dirty="0" smtClean="0"/>
              <a:t>Revenue $220,000</a:t>
            </a:r>
          </a:p>
          <a:p>
            <a:r>
              <a:rPr lang="en-US" dirty="0" smtClean="0"/>
              <a:t>Budget is difficult to project.  Many variables (</a:t>
            </a:r>
            <a:r>
              <a:rPr lang="en-US" dirty="0" err="1" smtClean="0"/>
              <a:t>ie</a:t>
            </a:r>
            <a:r>
              <a:rPr lang="en-US" dirty="0" smtClean="0"/>
              <a:t>. Limited audience, impact of two facilities on target market, size of improvements, etc…)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 – Keep both pools and improve them to aquatic center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70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Pro</a:t>
            </a:r>
          </a:p>
          <a:p>
            <a:r>
              <a:rPr lang="en-US" dirty="0" smtClean="0"/>
              <a:t>Brings City in-line with other comparable municipalities for number of pools per capita</a:t>
            </a:r>
          </a:p>
          <a:p>
            <a:r>
              <a:rPr lang="en-US" dirty="0" smtClean="0"/>
              <a:t>Cost (Subsidy and capital costs projected to be lower)</a:t>
            </a:r>
          </a:p>
          <a:p>
            <a:r>
              <a:rPr lang="en-US" dirty="0" smtClean="0"/>
              <a:t>Creates main attraction for the City.</a:t>
            </a:r>
          </a:p>
          <a:p>
            <a:r>
              <a:rPr lang="en-US" dirty="0" smtClean="0"/>
              <a:t>Allows opportunity to locate aquatic center in best possible location.</a:t>
            </a:r>
          </a:p>
          <a:p>
            <a:r>
              <a:rPr lang="en-US" dirty="0" smtClean="0"/>
              <a:t>Administration becomes more efficient</a:t>
            </a:r>
          </a:p>
          <a:p>
            <a:r>
              <a:rPr lang="en-US" dirty="0" smtClean="0"/>
              <a:t>Vacant pool areas can be repurposed.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Con</a:t>
            </a:r>
          </a:p>
          <a:p>
            <a:r>
              <a:rPr lang="en-US" dirty="0" smtClean="0"/>
              <a:t>Eliminates “neighborhood” aspect of our pool facilities.</a:t>
            </a:r>
          </a:p>
          <a:p>
            <a:r>
              <a:rPr lang="en-US" dirty="0" smtClean="0"/>
              <a:t>Create longer travel distances for some of our community.</a:t>
            </a:r>
          </a:p>
          <a:p>
            <a:r>
              <a:rPr lang="en-US" dirty="0" smtClean="0"/>
              <a:t>Cost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3 – Eliminate both pools and replace with one aquatic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0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590799"/>
            <a:ext cx="8407893" cy="3535679"/>
          </a:xfrm>
        </p:spPr>
        <p:txBody>
          <a:bodyPr>
            <a:normAutofit/>
          </a:bodyPr>
          <a:lstStyle/>
          <a:p>
            <a:r>
              <a:rPr lang="en-US" dirty="0" smtClean="0"/>
              <a:t>Projected Cost would be $4-$5 million</a:t>
            </a:r>
          </a:p>
          <a:p>
            <a:pPr lvl="1"/>
            <a:r>
              <a:rPr lang="en-US" dirty="0" smtClean="0"/>
              <a:t>Difficult to project due to variables (</a:t>
            </a:r>
            <a:r>
              <a:rPr lang="en-US" dirty="0" err="1" smtClean="0"/>
              <a:t>ie</a:t>
            </a:r>
            <a:r>
              <a:rPr lang="en-US" dirty="0" smtClean="0"/>
              <a:t>. Size, location, amenities, etc…)</a:t>
            </a:r>
          </a:p>
          <a:p>
            <a:r>
              <a:rPr lang="en-US" dirty="0" smtClean="0"/>
              <a:t>Projected attendance – 45,000</a:t>
            </a:r>
          </a:p>
          <a:p>
            <a:r>
              <a:rPr lang="en-US" dirty="0" smtClean="0"/>
              <a:t>Projected Budget (projections are based on averaging Neenah and Appleton Aquatic facilities)</a:t>
            </a:r>
          </a:p>
          <a:p>
            <a:pPr lvl="1"/>
            <a:r>
              <a:rPr lang="en-US" dirty="0" smtClean="0"/>
              <a:t>Expense  $200,000</a:t>
            </a:r>
          </a:p>
          <a:p>
            <a:pPr lvl="1"/>
            <a:r>
              <a:rPr lang="en-US" dirty="0" smtClean="0"/>
              <a:t>Revenue $160,000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3 – Eliminate both pools and replace with one aquatic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12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Pro</a:t>
            </a:r>
          </a:p>
          <a:p>
            <a:r>
              <a:rPr lang="en-US" dirty="0" smtClean="0"/>
              <a:t>Reduces number of pools to match other comparable communities.</a:t>
            </a:r>
          </a:p>
          <a:p>
            <a:r>
              <a:rPr lang="en-US" dirty="0" smtClean="0"/>
              <a:t>Allows City to address having an aquatic activity on each side of river.</a:t>
            </a:r>
          </a:p>
          <a:p>
            <a:r>
              <a:rPr lang="en-US" dirty="0" smtClean="0"/>
              <a:t>Creates multiple attractions in the City.</a:t>
            </a:r>
          </a:p>
          <a:p>
            <a:r>
              <a:rPr lang="en-US" dirty="0" smtClean="0"/>
              <a:t>Administration becomes more efficient.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Con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Maintenance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4 – Eliminate both pools, build one aquatic center and one splash pad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2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559" y="1719262"/>
            <a:ext cx="3397001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Facility and main pool constructed in 1957</a:t>
            </a:r>
          </a:p>
          <a:p>
            <a:r>
              <a:rPr lang="en-US" sz="2400" dirty="0" smtClean="0"/>
              <a:t>Remodeled in 1987</a:t>
            </a:r>
          </a:p>
          <a:p>
            <a:r>
              <a:rPr lang="en-US" sz="2400" dirty="0" smtClean="0"/>
              <a:t>Amenities include diving boards (3), wading pool, open air changing rooms, and showers. </a:t>
            </a:r>
          </a:p>
          <a:p>
            <a:r>
              <a:rPr lang="en-US" sz="2400" dirty="0" smtClean="0"/>
              <a:t>Main Pool – 309,000 gallons, Capacity – 637 patrons</a:t>
            </a:r>
          </a:p>
          <a:p>
            <a:r>
              <a:rPr lang="en-US" sz="2400" dirty="0" smtClean="0"/>
              <a:t>Baby Pool – 3,800 gallons, Capacity – 74 patrons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VFW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590799"/>
            <a:ext cx="8407893" cy="3535679"/>
          </a:xfrm>
        </p:spPr>
        <p:txBody>
          <a:bodyPr>
            <a:normAutofit/>
          </a:bodyPr>
          <a:lstStyle/>
          <a:p>
            <a:r>
              <a:rPr lang="en-US" dirty="0" smtClean="0"/>
              <a:t>Projected Cost would be $4.5 - $5.5 million.</a:t>
            </a:r>
          </a:p>
          <a:p>
            <a:pPr lvl="1"/>
            <a:r>
              <a:rPr lang="en-US" dirty="0" smtClean="0"/>
              <a:t>Difficult to project due to variables (size, location, amenities, etc…)  Includes construction cost of Splash Pad and Aquatic Facility.</a:t>
            </a:r>
          </a:p>
          <a:p>
            <a:r>
              <a:rPr lang="en-US" dirty="0" smtClean="0"/>
              <a:t>Projected attendance – 45,000 (pool)</a:t>
            </a:r>
          </a:p>
          <a:p>
            <a:r>
              <a:rPr lang="en-US" dirty="0" smtClean="0"/>
              <a:t>Projected Budget </a:t>
            </a:r>
          </a:p>
          <a:p>
            <a:pPr lvl="1"/>
            <a:r>
              <a:rPr lang="en-US" dirty="0" smtClean="0"/>
              <a:t>Expense $225,000</a:t>
            </a:r>
          </a:p>
          <a:p>
            <a:pPr lvl="1"/>
            <a:r>
              <a:rPr lang="en-US" dirty="0" smtClean="0"/>
              <a:t>Revenue $160,000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4 – Eliminate both pools, build on aquatic center and one splash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86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9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00" y="1719263"/>
            <a:ext cx="3390399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Facility and main pool constructed in 1961.</a:t>
            </a:r>
          </a:p>
          <a:p>
            <a:r>
              <a:rPr lang="en-US" dirty="0" smtClean="0"/>
              <a:t>Remodeled in 1987.</a:t>
            </a:r>
          </a:p>
          <a:p>
            <a:r>
              <a:rPr lang="en-US" dirty="0" smtClean="0"/>
              <a:t>Amenities include diving boards (3), wading pool, changing rooms, and showers. </a:t>
            </a:r>
          </a:p>
          <a:p>
            <a:r>
              <a:rPr lang="en-US" dirty="0" smtClean="0"/>
              <a:t>Main Pool – 309,000 gallons, Capacity – 647 patrons</a:t>
            </a:r>
          </a:p>
          <a:p>
            <a:r>
              <a:rPr lang="en-US" dirty="0" smtClean="0"/>
              <a:t>Baby Pool – 3,800 gallons, Capacity – 74 patrons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Legion 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077200" cy="3687763"/>
          </a:xfrm>
        </p:spPr>
        <p:txBody>
          <a:bodyPr/>
          <a:lstStyle/>
          <a:p>
            <a:r>
              <a:rPr lang="en-US" dirty="0" smtClean="0"/>
              <a:t>July 2012 – ADA Audit completed for all parks and facilities  by Cedar Corporation</a:t>
            </a:r>
          </a:p>
          <a:p>
            <a:r>
              <a:rPr lang="en-US" dirty="0" smtClean="0"/>
              <a:t>May 2014 - City hired MSA Professional Services in 2014 to evaluate the conditions of our pools.</a:t>
            </a:r>
          </a:p>
          <a:p>
            <a:r>
              <a:rPr lang="en-US" dirty="0" smtClean="0"/>
              <a:t>October 2014 – MSA submitted Aquatics Facility Evaluation report.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399"/>
            <a:ext cx="8407893" cy="3688079"/>
          </a:xfrm>
        </p:spPr>
        <p:txBody>
          <a:bodyPr>
            <a:normAutofit/>
          </a:bodyPr>
          <a:lstStyle/>
          <a:p>
            <a:r>
              <a:rPr lang="en-US" dirty="0" smtClean="0"/>
              <a:t>January 2015 – Park Board reviewed and considered long term strategy for pools.</a:t>
            </a:r>
          </a:p>
          <a:p>
            <a:pPr lvl="1"/>
            <a:r>
              <a:rPr lang="en-US" sz="2400" dirty="0" smtClean="0"/>
              <a:t>Decision was made to investigate replacing two pools with one aquatic center as an alternative.</a:t>
            </a:r>
          </a:p>
          <a:p>
            <a:pPr lvl="1"/>
            <a:r>
              <a:rPr lang="en-US" sz="2400" dirty="0" smtClean="0"/>
              <a:t>This decision was simply to investigate and was not an indication of the Park Boards final decision in how to address the replacement of our pools.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438401"/>
            <a:ext cx="8407893" cy="3688078"/>
          </a:xfrm>
        </p:spPr>
        <p:txBody>
          <a:bodyPr/>
          <a:lstStyle/>
          <a:p>
            <a:r>
              <a:rPr lang="en-US" dirty="0" smtClean="0"/>
              <a:t>February 2016 - The City hired </a:t>
            </a:r>
            <a:r>
              <a:rPr lang="en-US" dirty="0" err="1" smtClean="0"/>
              <a:t>Vierbecher</a:t>
            </a:r>
            <a:r>
              <a:rPr lang="en-US" dirty="0" smtClean="0"/>
              <a:t> and Associates to conduct a location study for an aquatic center.</a:t>
            </a:r>
          </a:p>
          <a:p>
            <a:r>
              <a:rPr lang="en-US" dirty="0" smtClean="0"/>
              <a:t>April 2016 - Survey sent out to residents regarding Aquatic Study.</a:t>
            </a:r>
          </a:p>
          <a:p>
            <a:r>
              <a:rPr lang="en-US" dirty="0" smtClean="0"/>
              <a:t>May 2016 – Conducted a Public Informational meeting regarding study</a:t>
            </a:r>
          </a:p>
          <a:p>
            <a:r>
              <a:rPr lang="en-US" dirty="0" smtClean="0"/>
              <a:t>August 2016 – Final report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23285</TotalTime>
  <Words>1930</Words>
  <Application>Microsoft Office PowerPoint</Application>
  <PresentationFormat>On-screen Show (4:3)</PresentationFormat>
  <Paragraphs>535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Grid</vt:lpstr>
      <vt:lpstr>De Pere Aquatic Presentation</vt:lpstr>
      <vt:lpstr>Main Question:</vt:lpstr>
      <vt:lpstr>Agenda</vt:lpstr>
      <vt:lpstr>Summary/Background</vt:lpstr>
      <vt:lpstr>VFW Pool</vt:lpstr>
      <vt:lpstr>Legion Pool</vt:lpstr>
      <vt:lpstr>Timeline of Events</vt:lpstr>
      <vt:lpstr>Timeline of Events</vt:lpstr>
      <vt:lpstr>Timeline of Events</vt:lpstr>
      <vt:lpstr>CURRENT STATUS OF POOLS</vt:lpstr>
      <vt:lpstr>Aquatic Facility Evaluation</vt:lpstr>
      <vt:lpstr>Aquatic Facility Evaluation</vt:lpstr>
      <vt:lpstr>Aquatic Facility Evaluation</vt:lpstr>
      <vt:lpstr>Aquatic Facility Evaluation</vt:lpstr>
      <vt:lpstr>Aquatic Facility Evaluation</vt:lpstr>
      <vt:lpstr>Aquatic Facility Evaluation</vt:lpstr>
      <vt:lpstr>Major Repairs and Maintenance</vt:lpstr>
      <vt:lpstr>Major Repairs and Maintenance</vt:lpstr>
      <vt:lpstr>Major Repairs and Maintenance</vt:lpstr>
      <vt:lpstr>De Pere Aquatic Annual Report</vt:lpstr>
      <vt:lpstr>De Pere Pool Attendance</vt:lpstr>
      <vt:lpstr>De Pere Swim Lessons</vt:lpstr>
      <vt:lpstr>De Pere Aquatic Budget</vt:lpstr>
      <vt:lpstr>De Pere Aquatic Budget</vt:lpstr>
      <vt:lpstr>Other Pools/Aquatics</vt:lpstr>
      <vt:lpstr>Neenah </vt:lpstr>
      <vt:lpstr>Neenah Pool</vt:lpstr>
      <vt:lpstr>Sparta </vt:lpstr>
      <vt:lpstr>Sparta</vt:lpstr>
      <vt:lpstr>Appleton </vt:lpstr>
      <vt:lpstr>Appleton – Mead Pool</vt:lpstr>
      <vt:lpstr>Appleton – Mead Pool</vt:lpstr>
      <vt:lpstr>Appleton – Erb Pool</vt:lpstr>
      <vt:lpstr>Appleton – Erb Pool</vt:lpstr>
      <vt:lpstr>Onalaska</vt:lpstr>
      <vt:lpstr>Onalaska</vt:lpstr>
      <vt:lpstr>Misc Background Information</vt:lpstr>
      <vt:lpstr>Attendance Comparison</vt:lpstr>
      <vt:lpstr>Budget Comparison</vt:lpstr>
      <vt:lpstr>Budget comparison</vt:lpstr>
      <vt:lpstr>Location Map</vt:lpstr>
      <vt:lpstr>Options</vt:lpstr>
      <vt:lpstr>Option 1 – Keep both pools and renovate facilities “as is”</vt:lpstr>
      <vt:lpstr>Option 1 – Keep both pools and renovate facilities “as is”</vt:lpstr>
      <vt:lpstr>Option 2 – Keep both pools and improve them to aquatic center status</vt:lpstr>
      <vt:lpstr>Option 2 – Keep both pools and improve them to aquatic center status</vt:lpstr>
      <vt:lpstr>Option 3 – Eliminate both pools and replace with one aquatic center</vt:lpstr>
      <vt:lpstr>Option 3 – Eliminate both pools and replace with one aquatic center</vt:lpstr>
      <vt:lpstr>Option 4 – Eliminate both pools, build one aquatic center and one splash pad </vt:lpstr>
      <vt:lpstr>Option 4 – Eliminate both pools, build on aquatic center and one splash pad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Pere Aquatic Presentation</dc:title>
  <dc:creator>Marty Kosobucki</dc:creator>
  <cp:lastModifiedBy>Marty Kosobucki</cp:lastModifiedBy>
  <cp:revision>92</cp:revision>
  <cp:lastPrinted>2016-10-20T13:21:36Z</cp:lastPrinted>
  <dcterms:created xsi:type="dcterms:W3CDTF">2016-08-31T13:02:11Z</dcterms:created>
  <dcterms:modified xsi:type="dcterms:W3CDTF">2016-11-15T21:27:42Z</dcterms:modified>
</cp:coreProperties>
</file>